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2"/>
  </p:notesMasterIdLst>
  <p:handoutMasterIdLst>
    <p:handoutMasterId r:id="rId13"/>
  </p:handoutMasterIdLst>
  <p:sldIdLst>
    <p:sldId id="256" r:id="rId2"/>
    <p:sldId id="597" r:id="rId3"/>
    <p:sldId id="747" r:id="rId4"/>
    <p:sldId id="592" r:id="rId5"/>
    <p:sldId id="759" r:id="rId6"/>
    <p:sldId id="761" r:id="rId7"/>
    <p:sldId id="760" r:id="rId8"/>
    <p:sldId id="752" r:id="rId9"/>
    <p:sldId id="754" r:id="rId10"/>
    <p:sldId id="611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16" autoAdjust="0"/>
    <p:restoredTop sz="95067" autoAdjust="0"/>
  </p:normalViewPr>
  <p:slideViewPr>
    <p:cSldViewPr snapToGrid="0">
      <p:cViewPr varScale="1">
        <p:scale>
          <a:sx n="86" d="100"/>
          <a:sy n="86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EF3BBC71-4DA7-4EEF-B7E9-6C63B12F24D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5634FE9C-91AC-42B2-895C-188D87AC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2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2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E9F0E486-D902-4657-9B06-CD0C566956DA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8" rIns="94837" bIns="474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620250"/>
            <a:ext cx="5850835" cy="3780800"/>
          </a:xfrm>
          <a:prstGeom prst="rect">
            <a:avLst/>
          </a:prstGeom>
        </p:spPr>
        <p:txBody>
          <a:bodyPr vert="horz" lIns="94837" tIns="47418" rIns="94837" bIns="474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4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4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B23E1F4D-0A49-4C21-A329-D07844FC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3286-1A76-42A8-A086-CFC0158C621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8A3B-8EB7-499C-A58C-6E4D5AFD8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0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3286-1A76-42A8-A086-CFC0158C621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8A3B-8EB7-499C-A58C-6E4D5AFD8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6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3286-1A76-42A8-A086-CFC0158C621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8A3B-8EB7-499C-A58C-6E4D5AFD8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3286-1A76-42A8-A086-CFC0158C621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8A3B-8EB7-499C-A58C-6E4D5AFD8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0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3286-1A76-42A8-A086-CFC0158C621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8A3B-8EB7-499C-A58C-6E4D5AFD8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2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3286-1A76-42A8-A086-CFC0158C621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8A3B-8EB7-499C-A58C-6E4D5AFD8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5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3286-1A76-42A8-A086-CFC0158C621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8A3B-8EB7-499C-A58C-6E4D5AFD8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A3286-1A76-42A8-A086-CFC0158C621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28A3B-8EB7-499C-A58C-6E4D5AFD88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E1D3E-6BF4-4F93-AC56-96D496AB0139}"/>
              </a:ext>
            </a:extLst>
          </p:cNvPr>
          <p:cNvSpPr txBox="1"/>
          <p:nvPr userDrawn="1"/>
        </p:nvSpPr>
        <p:spPr>
          <a:xfrm>
            <a:off x="7059706" y="156882"/>
            <a:ext cx="4858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16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1470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Roeland Park Aquatic Center</a:t>
            </a:r>
          </a:p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Update</a:t>
            </a:r>
          </a:p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June 3,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1171"/>
            <a:ext cx="12192000" cy="19843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11627FD-15BE-4885-9A80-457CFE88AE45}"/>
              </a:ext>
            </a:extLst>
          </p:cNvPr>
          <p:cNvGrpSpPr/>
          <p:nvPr/>
        </p:nvGrpSpPr>
        <p:grpSpPr>
          <a:xfrm>
            <a:off x="254693" y="138322"/>
            <a:ext cx="3099721" cy="547485"/>
            <a:chOff x="254693" y="138322"/>
            <a:chExt cx="3099721" cy="5474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693" y="138322"/>
              <a:ext cx="1418985" cy="44885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953681" y="220436"/>
              <a:ext cx="0" cy="36673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F0DF08-E22B-4E7D-BEE0-F99DC0922A1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949" y="138322"/>
              <a:ext cx="1277465" cy="54748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7586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F50F4-DDE2-42C7-B300-5233D49D8F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r="984" b="4465"/>
          <a:stretch/>
        </p:blipFill>
        <p:spPr>
          <a:xfrm>
            <a:off x="-1" y="-98611"/>
            <a:ext cx="12192001" cy="6956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395742"/>
            <a:ext cx="10657211" cy="4989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5024" y="374091"/>
            <a:ext cx="6067317" cy="5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3BFF6-C403-41B6-B619-413AFF587DF6}"/>
              </a:ext>
            </a:extLst>
          </p:cNvPr>
          <p:cNvSpPr/>
          <p:nvPr/>
        </p:nvSpPr>
        <p:spPr>
          <a:xfrm>
            <a:off x="0" y="4240306"/>
            <a:ext cx="12192001" cy="2057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239008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1470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Updated Layout and Costs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1171"/>
            <a:ext cx="12192000" cy="198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3" y="138322"/>
            <a:ext cx="1418985" cy="44885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953681" y="220436"/>
            <a:ext cx="0" cy="3667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8F0DF08-E22B-4E7D-BEE0-F99DC0922A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49" y="138322"/>
            <a:ext cx="1277465" cy="547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17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85C83-F2FA-4533-A292-ED3217257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" t="2125" r="28376" b="1557"/>
          <a:stretch/>
        </p:blipFill>
        <p:spPr>
          <a:xfrm>
            <a:off x="274452" y="1402716"/>
            <a:ext cx="5244353" cy="4809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195710"/>
            <a:ext cx="10673395" cy="4989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88217" y="154340"/>
            <a:ext cx="7799850" cy="5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 1 – 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Improvements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D49B8C-59CC-4142-9371-A40253530A3C}"/>
              </a:ext>
            </a:extLst>
          </p:cNvPr>
          <p:cNvSpPr/>
          <p:nvPr/>
        </p:nvSpPr>
        <p:spPr>
          <a:xfrm>
            <a:off x="5898736" y="1623281"/>
            <a:ext cx="6369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Demo vortex, slides and plunge pool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 shade structures (10)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Remove wading pool/sand area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 wet deck and play structure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Zero-depth sprays, bench &amp; shade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 ADA ramp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security lighting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Soften with landscaping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C990C076-73EF-4020-AEDA-F2E2D337CDF2}"/>
              </a:ext>
            </a:extLst>
          </p:cNvPr>
          <p:cNvSpPr/>
          <p:nvPr/>
        </p:nvSpPr>
        <p:spPr>
          <a:xfrm>
            <a:off x="3256122" y="1888922"/>
            <a:ext cx="427838" cy="4026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374A4FA-2D12-44FB-8732-45319D99C932}"/>
              </a:ext>
            </a:extLst>
          </p:cNvPr>
          <p:cNvSpPr/>
          <p:nvPr/>
        </p:nvSpPr>
        <p:spPr>
          <a:xfrm>
            <a:off x="3918122" y="2190793"/>
            <a:ext cx="427838" cy="4026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699D4999-3325-4330-9CA3-AB6FF21D94AD}"/>
              </a:ext>
            </a:extLst>
          </p:cNvPr>
          <p:cNvSpPr/>
          <p:nvPr/>
        </p:nvSpPr>
        <p:spPr>
          <a:xfrm>
            <a:off x="2745278" y="1980938"/>
            <a:ext cx="427838" cy="4026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3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95710"/>
            <a:ext cx="10673395" cy="4989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88217" y="154340"/>
            <a:ext cx="7799850" cy="5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 1 with Options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21FFD0F-1797-4F69-8899-C7D301E214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748292"/>
              </p:ext>
            </p:extLst>
          </p:nvPr>
        </p:nvGraphicFramePr>
        <p:xfrm>
          <a:off x="98425" y="98425"/>
          <a:ext cx="7286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729000" imgH="439560" progId="Package">
                  <p:embed/>
                </p:oleObj>
              </mc:Choice>
              <mc:Fallback>
                <p:oleObj name="Packager Shell Object" showAsIcon="1" r:id="rId3" imgW="72900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7286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11AF5CF-720B-409C-9F17-D071DD6C9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5" y="833267"/>
            <a:ext cx="9295758" cy="60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9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95710"/>
            <a:ext cx="10673395" cy="4989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88217" y="154340"/>
            <a:ext cx="7799850" cy="5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Costs for Options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D49B8C-59CC-4142-9371-A40253530A3C}"/>
              </a:ext>
            </a:extLst>
          </p:cNvPr>
          <p:cNvSpPr/>
          <p:nvPr/>
        </p:nvSpPr>
        <p:spPr>
          <a:xfrm>
            <a:off x="4822122" y="1616120"/>
            <a:ext cx="73698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       </a:t>
            </a:r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 Costs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Floatables		$  20,000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Full night lighting	 $ 55,000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slide		$135,000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Bridge        	      $120,000 for wood</a:t>
            </a:r>
          </a:p>
          <a:p>
            <a:pPr lvl="1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    $200,000 for concrete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Tube slide		$235,000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Speed slide		$355,000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Lazy river		$875,000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4FBEB-B104-4133-A028-6E91A709E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6" t="10973" r="20384" b="17377"/>
          <a:stretch/>
        </p:blipFill>
        <p:spPr>
          <a:xfrm>
            <a:off x="100666" y="777352"/>
            <a:ext cx="4823672" cy="600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9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95710"/>
            <a:ext cx="10673395" cy="4989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88217" y="154340"/>
            <a:ext cx="7799850" cy="5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 1 – 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Phased Options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D49B8C-59CC-4142-9371-A40253530A3C}"/>
              </a:ext>
            </a:extLst>
          </p:cNvPr>
          <p:cNvSpPr/>
          <p:nvPr/>
        </p:nvSpPr>
        <p:spPr>
          <a:xfrm>
            <a:off x="120771" y="1219305"/>
            <a:ext cx="11895826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    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 Costs</a:t>
            </a:r>
          </a:p>
          <a:p>
            <a:pPr lvl="1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Base project includes security lights, shade, toddler slide, ADA ramp, sprays and shade in pool, demo for slides and vortex pool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Base project					$1.38 million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Base + floats + lights + family 			        $1.43 million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Base + floats + lights + family + tube 			   $1.64 million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Base + floats + lights + family + tube + bridge		$1.84 million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Base + floats + lights + family + tube + bridge + speed	       $2.12 million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Base + floats + lights + family + tube + bridge + speed + river	  $3.04 million</a:t>
            </a:r>
          </a:p>
          <a:p>
            <a:pPr lvl="1">
              <a:lnSpc>
                <a:spcPct val="1500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0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95710"/>
            <a:ext cx="10673395" cy="4989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88217" y="154340"/>
            <a:ext cx="7799850" cy="5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 – 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Bridges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28E44-AF5D-4113-8CD7-9ACD2EAFA78C}"/>
              </a:ext>
            </a:extLst>
          </p:cNvPr>
          <p:cNvSpPr txBox="1"/>
          <p:nvPr/>
        </p:nvSpPr>
        <p:spPr>
          <a:xfrm>
            <a:off x="3980402" y="1823141"/>
            <a:ext cx="2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Wooden Bridge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D3B0F-B45D-4055-B0FA-22EF309C5BF1}"/>
              </a:ext>
            </a:extLst>
          </p:cNvPr>
          <p:cNvSpPr txBox="1"/>
          <p:nvPr/>
        </p:nvSpPr>
        <p:spPr>
          <a:xfrm>
            <a:off x="3980402" y="4827540"/>
            <a:ext cx="20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Concrete Bridge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BAB6C-644A-4DA1-8DC9-50D148773F1A}"/>
              </a:ext>
            </a:extLst>
          </p:cNvPr>
          <p:cNvSpPr txBox="1"/>
          <p:nvPr/>
        </p:nvSpPr>
        <p:spPr>
          <a:xfrm>
            <a:off x="9919447" y="1823141"/>
            <a:ext cx="227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Steel and Concrete Bridge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10AC88-079C-45A2-9447-BB638AD76E60}"/>
              </a:ext>
            </a:extLst>
          </p:cNvPr>
          <p:cNvSpPr txBox="1"/>
          <p:nvPr/>
        </p:nvSpPr>
        <p:spPr>
          <a:xfrm>
            <a:off x="9749119" y="4776354"/>
            <a:ext cx="224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Steel Bridge</a:t>
            </a:r>
            <a:endParaRPr lang="en-US" sz="1200" b="1" u="sng" dirty="0"/>
          </a:p>
        </p:txBody>
      </p:sp>
      <p:pic>
        <p:nvPicPr>
          <p:cNvPr id="5" name="Picture 4" descr="A group of people in a pool&#10;&#10;Description automatically generated">
            <a:extLst>
              <a:ext uri="{FF2B5EF4-FFF2-40B4-BE49-F238E27FC236}">
                <a16:creationId xmlns:a16="http://schemas.microsoft.com/office/drawing/2014/main" id="{63AD4EFE-2BD9-4A64-84DE-BE895288E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8" y="1133638"/>
            <a:ext cx="3446074" cy="2584555"/>
          </a:xfrm>
          <a:prstGeom prst="rect">
            <a:avLst/>
          </a:prstGeom>
        </p:spPr>
      </p:pic>
      <p:pic>
        <p:nvPicPr>
          <p:cNvPr id="10" name="Picture 9" descr="A large pool of water&#10;&#10;Description automatically generated">
            <a:extLst>
              <a:ext uri="{FF2B5EF4-FFF2-40B4-BE49-F238E27FC236}">
                <a16:creationId xmlns:a16="http://schemas.microsoft.com/office/drawing/2014/main" id="{DBFCDF36-9D21-4B5C-9329-3FD9D2214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" y="4086765"/>
            <a:ext cx="3600907" cy="2025510"/>
          </a:xfrm>
          <a:prstGeom prst="rect">
            <a:avLst/>
          </a:prstGeom>
        </p:spPr>
      </p:pic>
      <p:pic>
        <p:nvPicPr>
          <p:cNvPr id="18" name="Picture 17" descr="A bridge over a body of water&#10;&#10;Description automatically generated">
            <a:extLst>
              <a:ext uri="{FF2B5EF4-FFF2-40B4-BE49-F238E27FC236}">
                <a16:creationId xmlns:a16="http://schemas.microsoft.com/office/drawing/2014/main" id="{55DA93AA-0C02-4B13-9295-F275B8339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4579"/>
            <a:ext cx="3446074" cy="2584556"/>
          </a:xfrm>
          <a:prstGeom prst="rect">
            <a:avLst/>
          </a:prstGeom>
        </p:spPr>
      </p:pic>
      <p:pic>
        <p:nvPicPr>
          <p:cNvPr id="21" name="Picture 20" descr="A group of people in a pool of water&#10;&#10;Description automatically generated">
            <a:extLst>
              <a:ext uri="{FF2B5EF4-FFF2-40B4-BE49-F238E27FC236}">
                <a16:creationId xmlns:a16="http://schemas.microsoft.com/office/drawing/2014/main" id="{92A42DD7-92C6-45A1-97CF-129A5E6955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56742"/>
            <a:ext cx="3541133" cy="25879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4496B2-10A1-42E8-AFC3-FA213E6C1858}"/>
              </a:ext>
            </a:extLst>
          </p:cNvPr>
          <p:cNvSpPr txBox="1"/>
          <p:nvPr/>
        </p:nvSpPr>
        <p:spPr>
          <a:xfrm>
            <a:off x="3873860" y="2775681"/>
            <a:ext cx="2003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Spans less than 10 ft shown; 32 ft span needed</a:t>
            </a:r>
          </a:p>
        </p:txBody>
      </p:sp>
    </p:spTree>
    <p:extLst>
      <p:ext uri="{BB962C8B-B14F-4D97-AF65-F5344CB8AC3E}">
        <p14:creationId xmlns:p14="http://schemas.microsoft.com/office/powerpoint/2010/main" val="251338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95710"/>
            <a:ext cx="10673395" cy="4989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88217" y="154340"/>
            <a:ext cx="7799850" cy="5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 – 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Options*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998AF-5B21-4C2C-87B6-6FF692C3C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7255" r="12099" b="2854"/>
          <a:stretch/>
        </p:blipFill>
        <p:spPr>
          <a:xfrm>
            <a:off x="6853590" y="996194"/>
            <a:ext cx="2873187" cy="3094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1F777A-C779-437F-9FE6-C5778F41F6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23971" b="32059"/>
          <a:stretch/>
        </p:blipFill>
        <p:spPr>
          <a:xfrm>
            <a:off x="38535" y="4333563"/>
            <a:ext cx="3811806" cy="1517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6192D4-0074-4D3E-B71A-8FC3ED08F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" y="1323124"/>
            <a:ext cx="3875014" cy="2179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60F114-2290-4F08-8F72-AFA09BBB8EB8}"/>
              </a:ext>
            </a:extLst>
          </p:cNvPr>
          <p:cNvSpPr txBox="1"/>
          <p:nvPr/>
        </p:nvSpPr>
        <p:spPr>
          <a:xfrm>
            <a:off x="38532" y="6466886"/>
            <a:ext cx="6154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Anticipate 2% increase in feature cost and 5% in labor/construction costs annually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28E44-AF5D-4113-8CD7-9ACD2EAFA78C}"/>
              </a:ext>
            </a:extLst>
          </p:cNvPr>
          <p:cNvSpPr txBox="1"/>
          <p:nvPr/>
        </p:nvSpPr>
        <p:spPr>
          <a:xfrm>
            <a:off x="3980402" y="1823141"/>
            <a:ext cx="287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Open Body Slide (w/ tower) </a:t>
            </a:r>
          </a:p>
          <a:p>
            <a:endParaRPr lang="en-US" dirty="0"/>
          </a:p>
          <a:p>
            <a:r>
              <a:rPr lang="en-US" b="1" u="sng" dirty="0"/>
              <a:t>Enclosed Body Slide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D3B0F-B45D-4055-B0FA-22EF309C5BF1}"/>
              </a:ext>
            </a:extLst>
          </p:cNvPr>
          <p:cNvSpPr txBox="1"/>
          <p:nvPr/>
        </p:nvSpPr>
        <p:spPr>
          <a:xfrm>
            <a:off x="3980402" y="4827540"/>
            <a:ext cx="20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Family Slide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BAB6C-644A-4DA1-8DC9-50D148773F1A}"/>
              </a:ext>
            </a:extLst>
          </p:cNvPr>
          <p:cNvSpPr txBox="1"/>
          <p:nvPr/>
        </p:nvSpPr>
        <p:spPr>
          <a:xfrm>
            <a:off x="9856839" y="2089807"/>
            <a:ext cx="227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Speed Slide (Runout)</a:t>
            </a:r>
          </a:p>
        </p:txBody>
      </p:sp>
    </p:spTree>
    <p:extLst>
      <p:ext uri="{BB962C8B-B14F-4D97-AF65-F5344CB8AC3E}">
        <p14:creationId xmlns:p14="http://schemas.microsoft.com/office/powerpoint/2010/main" val="12850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95710"/>
            <a:ext cx="10673395" cy="4989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88217" y="154340"/>
            <a:ext cx="7799850" cy="5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 –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Phasing Options*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B201A-4349-4803-B87C-C64F10FBF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2" t="34788" r="49446" b="46321"/>
          <a:stretch/>
        </p:blipFill>
        <p:spPr>
          <a:xfrm>
            <a:off x="302349" y="3445319"/>
            <a:ext cx="3400073" cy="2549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E08994-A627-4F08-990C-580913313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t="22125" r="24690" b="8110"/>
          <a:stretch/>
        </p:blipFill>
        <p:spPr>
          <a:xfrm>
            <a:off x="302349" y="818507"/>
            <a:ext cx="3341854" cy="25029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60F114-2290-4F08-8F72-AFA09BBB8EB8}"/>
              </a:ext>
            </a:extLst>
          </p:cNvPr>
          <p:cNvSpPr txBox="1"/>
          <p:nvPr/>
        </p:nvSpPr>
        <p:spPr>
          <a:xfrm>
            <a:off x="67235" y="6508401"/>
            <a:ext cx="613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Anticipate 2% increase in feature cost and 5% in labor/construction costs annually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3150E-A7C2-47DB-BD4D-70D3FE4D0CA9}"/>
              </a:ext>
            </a:extLst>
          </p:cNvPr>
          <p:cNvSpPr txBox="1"/>
          <p:nvPr/>
        </p:nvSpPr>
        <p:spPr>
          <a:xfrm>
            <a:off x="3785559" y="4596193"/>
            <a:ext cx="332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Lazy River </a:t>
            </a:r>
            <a:r>
              <a:rPr lang="en-US" sz="1200" b="1" u="sng" dirty="0"/>
              <a:t>(7’, 225 </a:t>
            </a:r>
            <a:r>
              <a:rPr lang="en-US" sz="1200" b="1" u="sng" dirty="0" err="1"/>
              <a:t>l.f</a:t>
            </a:r>
            <a:r>
              <a:rPr lang="en-US" sz="1200" b="1" u="sng" dirty="0"/>
              <a:t>.)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6D991-1C8E-4AF7-B573-05E2E4084C8F}"/>
              </a:ext>
            </a:extLst>
          </p:cNvPr>
          <p:cNvSpPr txBox="1"/>
          <p:nvPr/>
        </p:nvSpPr>
        <p:spPr>
          <a:xfrm>
            <a:off x="3785559" y="1693802"/>
            <a:ext cx="332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Floatables </a:t>
            </a:r>
            <a:r>
              <a:rPr lang="en-US" sz="1200" b="1" u="sng" dirty="0"/>
              <a:t>(x2)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3DB385-21D7-4AFE-A350-EC96AD267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18" y="893883"/>
            <a:ext cx="3236722" cy="24275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A316FB-3A99-4893-B07B-7FC7B6D5EACC}"/>
              </a:ext>
            </a:extLst>
          </p:cNvPr>
          <p:cNvSpPr txBox="1"/>
          <p:nvPr/>
        </p:nvSpPr>
        <p:spPr>
          <a:xfrm>
            <a:off x="9738124" y="1693802"/>
            <a:ext cx="332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Spray Ground</a:t>
            </a:r>
            <a:endParaRPr lang="en-US" sz="1200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D5E3BD-60EB-4BF7-A8D8-4AE092B0C7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r="18125"/>
          <a:stretch/>
        </p:blipFill>
        <p:spPr>
          <a:xfrm>
            <a:off x="6488142" y="3868724"/>
            <a:ext cx="3368697" cy="23149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0A071E-35E0-4D95-9FFC-EADFF93BD1BC}"/>
              </a:ext>
            </a:extLst>
          </p:cNvPr>
          <p:cNvSpPr txBox="1"/>
          <p:nvPr/>
        </p:nvSpPr>
        <p:spPr>
          <a:xfrm>
            <a:off x="10093048" y="4588500"/>
            <a:ext cx="224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Play Structure</a:t>
            </a: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76312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10401</TotalTime>
  <Words>177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Light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Schwartz</dc:creator>
  <cp:lastModifiedBy>Keith Moody</cp:lastModifiedBy>
  <cp:revision>711</cp:revision>
  <cp:lastPrinted>2019-05-07T15:19:27Z</cp:lastPrinted>
  <dcterms:created xsi:type="dcterms:W3CDTF">2014-09-10T18:44:36Z</dcterms:created>
  <dcterms:modified xsi:type="dcterms:W3CDTF">2019-06-03T17:11:50Z</dcterms:modified>
</cp:coreProperties>
</file>